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6" r:id="rId2"/>
  </p:sldMasterIdLst>
  <p:notesMasterIdLst>
    <p:notesMasterId r:id="rId33"/>
  </p:notesMasterIdLst>
  <p:sldIdLst>
    <p:sldId id="281" r:id="rId3"/>
    <p:sldId id="302" r:id="rId4"/>
    <p:sldId id="310" r:id="rId5"/>
    <p:sldId id="284" r:id="rId6"/>
    <p:sldId id="283" r:id="rId7"/>
    <p:sldId id="285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303" r:id="rId16"/>
    <p:sldId id="286" r:id="rId17"/>
    <p:sldId id="297" r:id="rId18"/>
    <p:sldId id="272" r:id="rId19"/>
    <p:sldId id="304" r:id="rId20"/>
    <p:sldId id="306" r:id="rId21"/>
    <p:sldId id="307" r:id="rId22"/>
    <p:sldId id="305" r:id="rId23"/>
    <p:sldId id="294" r:id="rId24"/>
    <p:sldId id="280" r:id="rId25"/>
    <p:sldId id="298" r:id="rId26"/>
    <p:sldId id="311" r:id="rId27"/>
    <p:sldId id="279" r:id="rId28"/>
    <p:sldId id="300" r:id="rId29"/>
    <p:sldId id="301" r:id="rId30"/>
    <p:sldId id="308" r:id="rId31"/>
    <p:sldId id="309" r:id="rId32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24" autoAdjust="0"/>
  </p:normalViewPr>
  <p:slideViewPr>
    <p:cSldViewPr>
      <p:cViewPr varScale="1">
        <p:scale>
          <a:sx n="69" d="100"/>
          <a:sy n="69" d="100"/>
        </p:scale>
        <p:origin x="13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E19F36C0-B547-48BA-9FE8-BC010EA18735}" type="datetimeFigureOut">
              <a:rPr lang="en-AU" smtClean="0"/>
              <a:pPr/>
              <a:t>6/07/2021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82F19C8A-2E08-451D-A672-0B199C5458A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052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403648" y="1484784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latin typeface="Arial" pitchFamily="34" charset="0"/>
                <a:cs typeface="Arial" pitchFamily="34" charset="0"/>
              </a:rPr>
              <a:t>The Amanda Young Foundation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835696" y="2348880"/>
            <a:ext cx="52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itchFamily="34" charset="0"/>
                <a:cs typeface="Arial" pitchFamily="34" charset="0"/>
              </a:rPr>
              <a:t>Awareness,</a:t>
            </a:r>
            <a:r>
              <a:rPr lang="en-AU" sz="24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Education </a:t>
            </a:r>
          </a:p>
          <a:p>
            <a:pPr algn="ctr"/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AU" sz="2400" dirty="0">
                <a:latin typeface="Arial" pitchFamily="34" charset="0"/>
                <a:cs typeface="Arial" pitchFamily="34" charset="0"/>
              </a:rPr>
              <a:t>and </a:t>
            </a:r>
          </a:p>
          <a:p>
            <a:pPr algn="ctr"/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AU" sz="2400" dirty="0">
                <a:latin typeface="Arial" pitchFamily="34" charset="0"/>
                <a:cs typeface="Arial" pitchFamily="34" charset="0"/>
              </a:rPr>
              <a:t>Prevention </a:t>
            </a:r>
          </a:p>
          <a:p>
            <a:pPr algn="ctr"/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AU" sz="2400" dirty="0">
                <a:latin typeface="Arial" pitchFamily="34" charset="0"/>
                <a:cs typeface="Arial" pitchFamily="34" charset="0"/>
              </a:rPr>
              <a:t>of </a:t>
            </a:r>
          </a:p>
          <a:p>
            <a:pPr algn="ctr"/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AU" sz="2400" dirty="0">
                <a:latin typeface="Arial" pitchFamily="34" charset="0"/>
                <a:cs typeface="Arial" pitchFamily="34" charset="0"/>
              </a:rPr>
              <a:t>Meningococcal Septicaemia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D67C-E962-4760-B682-07072F83BE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752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D67C-E962-4760-B682-07072F83BE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5922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D67C-E962-4760-B682-07072F83BE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826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D67C-E962-4760-B682-07072F83BE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3481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D67C-E962-4760-B682-07072F83BE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584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D67C-E962-4760-B682-07072F83BE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406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01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51520" y="1196752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baseline="0" dirty="0">
                <a:latin typeface="Arial" pitchFamily="34" charset="0"/>
                <a:cs typeface="Arial" pitchFamily="34" charset="0"/>
              </a:rPr>
              <a:t>About Amanda…</a:t>
            </a:r>
            <a:endParaRPr lang="en-A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55576" y="2276872"/>
            <a:ext cx="784887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2400" baseline="0" dirty="0">
                <a:latin typeface="Arial" pitchFamily="34" charset="0"/>
                <a:cs typeface="Arial" pitchFamily="34" charset="0"/>
              </a:rPr>
              <a:t>  An intelligent, accomplished and polished young lady</a:t>
            </a:r>
          </a:p>
          <a:p>
            <a:pPr>
              <a:buFont typeface="Arial" pitchFamily="34" charset="0"/>
              <a:buChar char="•"/>
            </a:pPr>
            <a:r>
              <a:rPr lang="en-AU" sz="2400" baseline="0" dirty="0">
                <a:latin typeface="Arial" pitchFamily="34" charset="0"/>
                <a:cs typeface="Arial" pitchFamily="34" charset="0"/>
              </a:rPr>
              <a:t>  A university student, receiving distinctions</a:t>
            </a:r>
          </a:p>
          <a:p>
            <a:pPr>
              <a:buFont typeface="Arial" pitchFamily="34" charset="0"/>
              <a:buChar char="•"/>
            </a:pPr>
            <a:r>
              <a:rPr lang="en-AU" sz="2400" baseline="0" dirty="0">
                <a:latin typeface="Arial" pitchFamily="34" charset="0"/>
                <a:cs typeface="Arial" pitchFamily="34" charset="0"/>
              </a:rPr>
              <a:t>  An avid horse rider</a:t>
            </a:r>
          </a:p>
          <a:p>
            <a:pPr>
              <a:buFont typeface="Arial" pitchFamily="34" charset="0"/>
              <a:buChar char="•"/>
            </a:pPr>
            <a:r>
              <a:rPr lang="en-AU" sz="2400" baseline="0" dirty="0">
                <a:latin typeface="Arial" pitchFamily="34" charset="0"/>
                <a:cs typeface="Arial" pitchFamily="34" charset="0"/>
              </a:rPr>
              <a:t>  A dedicated rower</a:t>
            </a:r>
          </a:p>
          <a:p>
            <a:pPr>
              <a:buFont typeface="Arial" pitchFamily="34" charset="0"/>
              <a:buChar char="•"/>
            </a:pPr>
            <a:r>
              <a:rPr lang="en-AU" sz="2400" baseline="0" dirty="0">
                <a:latin typeface="Arial" pitchFamily="34" charset="0"/>
                <a:cs typeface="Arial" pitchFamily="34" charset="0"/>
              </a:rPr>
              <a:t>  A daughter, an only child, a much loved friend</a:t>
            </a:r>
          </a:p>
          <a:p>
            <a:pPr>
              <a:buFont typeface="Arial" pitchFamily="34" charset="0"/>
              <a:buNone/>
            </a:pPr>
            <a:endParaRPr lang="en-AU" baseline="0" dirty="0"/>
          </a:p>
          <a:p>
            <a:pPr>
              <a:buFont typeface="Arial" pitchFamily="34" charset="0"/>
              <a:buChar char="•"/>
            </a:pPr>
            <a:endParaRPr lang="en-AU" baseline="0" dirty="0"/>
          </a:p>
          <a:p>
            <a:pPr>
              <a:buFont typeface="Arial" pitchFamily="34" charset="0"/>
              <a:buChar char="•"/>
            </a:pPr>
            <a:endParaRPr lang="en-AU" dirty="0"/>
          </a:p>
        </p:txBody>
      </p:sp>
      <p:pic>
        <p:nvPicPr>
          <p:cNvPr id="10" name="Picture 9" descr="http://www.amandayoungfoundation.org.au/images/mnu_flower.gif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949280"/>
            <a:ext cx="52514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683568" y="479715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itchFamily="34" charset="0"/>
                <a:cs typeface="Arial" pitchFamily="34" charset="0"/>
              </a:rPr>
              <a:t>Amanda contracted </a:t>
            </a:r>
          </a:p>
          <a:p>
            <a:pPr algn="ctr"/>
            <a:r>
              <a:rPr lang="en-AU" sz="2400" dirty="0">
                <a:latin typeface="Arial" pitchFamily="34" charset="0"/>
                <a:cs typeface="Arial" pitchFamily="34" charset="0"/>
              </a:rPr>
              <a:t>Meningococcal Septicaemia</a:t>
            </a:r>
            <a:r>
              <a:rPr lang="en-AU" sz="2400" baseline="0" dirty="0">
                <a:latin typeface="Arial" pitchFamily="34" charset="0"/>
                <a:cs typeface="Arial" pitchFamily="34" charset="0"/>
              </a:rPr>
              <a:t> at a rowing regatta in Sydney in 1997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build="p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267744" y="1196752"/>
            <a:ext cx="633670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5400" dirty="0">
                <a:latin typeface="Arial" pitchFamily="34" charset="0"/>
                <a:cs typeface="Arial" pitchFamily="34" charset="0"/>
              </a:rPr>
              <a:t>AMANDA</a:t>
            </a:r>
            <a:r>
              <a:rPr lang="en-AU" sz="5400" baseline="0" dirty="0">
                <a:latin typeface="Arial" pitchFamily="34" charset="0"/>
                <a:cs typeface="Arial" pitchFamily="34" charset="0"/>
              </a:rPr>
              <a:t> DIED </a:t>
            </a:r>
          </a:p>
          <a:p>
            <a:pPr algn="ctr"/>
            <a:r>
              <a:rPr lang="en-AU" sz="5400" baseline="0" dirty="0">
                <a:latin typeface="Arial" pitchFamily="34" charset="0"/>
                <a:cs typeface="Arial" pitchFamily="34" charset="0"/>
              </a:rPr>
              <a:t>AT JUST </a:t>
            </a:r>
          </a:p>
          <a:p>
            <a:pPr algn="ctr"/>
            <a:r>
              <a:rPr lang="en-AU" sz="5400" baseline="0" dirty="0">
                <a:latin typeface="Arial" pitchFamily="34" charset="0"/>
                <a:cs typeface="Arial" pitchFamily="34" charset="0"/>
              </a:rPr>
              <a:t>18 YEARS OF AGE </a:t>
            </a:r>
            <a:r>
              <a:rPr lang="en-AU" sz="3200" baseline="0" dirty="0">
                <a:latin typeface="Arial" pitchFamily="34" charset="0"/>
                <a:cs typeface="Arial" pitchFamily="34" charset="0"/>
              </a:rPr>
              <a:t>days later</a:t>
            </a:r>
            <a:endParaRPr lang="en-A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amandayoungfoundation.org.au/images/amanday-9-1-quae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1619250" cy="27717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6" descr="http://www.amandayoungfoundation.org.au/images/amanday-9-4-ahyei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869160"/>
            <a:ext cx="1927582" cy="17008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4" descr="http://www.amandayoungfoundation.org.au/images/amanday-9-2-sughi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149080"/>
            <a:ext cx="1351319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http://www.amandayoungfoundation.org.au/images/mnu_flower.gif"/>
          <p:cNvPicPr/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56792"/>
            <a:ext cx="52514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www.amandayoungfoundation.org.au/images/mnu_flower.gif"/>
          <p:cNvPicPr/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3933056"/>
            <a:ext cx="52514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797152"/>
            <a:ext cx="2038702" cy="18722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http://www.amandayoungfoundation.org.au/images/mnu_flower.gif"/>
          <p:cNvPicPr/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581128"/>
            <a:ext cx="52514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D67C-E962-4760-B682-07072F83BE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891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D67C-E962-4760-B682-07072F83BE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001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D67C-E962-4760-B682-07072F83BE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1198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D67C-E962-4760-B682-07072F83BE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671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D67C-E962-4760-B682-07072F83BE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616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mandayoungfoundation.org.au/index.phtml" TargetMode="Externa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hyperlink" Target="http://www.amandayoungfoundation.org.au/index.phtml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 descr="Welcome to the Amanda Young Foundation">
            <a:hlinkClick r:id="rId6"/>
          </p:cNvPr>
          <p:cNvPicPr/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2490" y="0"/>
            <a:ext cx="5731510" cy="94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179512" y="1886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en-AU" baseline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aware, Don’t share!</a:t>
            </a:r>
            <a:endParaRPr lang="en-A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logo" descr="Welcome to the Amanda Young Foundation">
            <a:hlinkClick r:id="rId14"/>
            <a:extLst>
              <a:ext uri="{FF2B5EF4-FFF2-40B4-BE49-F238E27FC236}">
                <a16:creationId xmlns:a16="http://schemas.microsoft.com/office/drawing/2014/main" id="{7FFA1AD2-BCA0-44B3-9AF0-7BE798135A98}"/>
              </a:ext>
            </a:extLst>
          </p:cNvPr>
          <p:cNvPicPr/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12490" y="0"/>
            <a:ext cx="5731510" cy="94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BAB1A9-3C44-44D8-9229-6E44A7C3A058}"/>
              </a:ext>
            </a:extLst>
          </p:cNvPr>
          <p:cNvSpPr txBox="1"/>
          <p:nvPr userDrawn="1"/>
        </p:nvSpPr>
        <p:spPr>
          <a:xfrm>
            <a:off x="179512" y="1886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en-AU" baseline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aware, Don’t share!</a:t>
            </a:r>
            <a:endParaRPr lang="en-A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71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gnifying-glass-magnifier-glass-189254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pixabay.com/en/magnifying-glass-magnifier-glass-189254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pixabay.com/en/magnifying-glass-magnifier-glass-189254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question-mark-note-duplicate-2110767/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5" Type="http://schemas.openxmlformats.org/officeDocument/2006/relationships/hyperlink" Target="https://pixabay.com/en/magnifying-glass-magnifier-glass-189254/" TargetMode="Externa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question-mark-note-duplicate-2110767/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rewminate.com/why-its-your-job-to-get-a-flu-shot-and-call-in-sick-if-you-do-get-the-flu/" TargetMode="Externa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5CB5211-DE70-4274-AC9D-FB46B6AD7A5C}"/>
              </a:ext>
            </a:extLst>
          </p:cNvPr>
          <p:cNvSpPr txBox="1"/>
          <p:nvPr/>
        </p:nvSpPr>
        <p:spPr>
          <a:xfrm>
            <a:off x="3851919" y="930945"/>
            <a:ext cx="50205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 + Protect </a:t>
            </a:r>
          </a:p>
          <a:p>
            <a:pPr algn="ctr"/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Buddy will help you take care of your health by showing you how to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bacteria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problems and how to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yourself.</a:t>
            </a:r>
          </a:p>
        </p:txBody>
      </p: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B2C6F602-71B7-4D97-A069-A0E559CDB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339843">
            <a:off x="3380402" y="751099"/>
            <a:ext cx="2848775" cy="2799812"/>
          </a:xfrm>
          <a:prstGeom prst="rect">
            <a:avLst/>
          </a:prstGeom>
        </p:spPr>
      </p:pic>
      <p:pic>
        <p:nvPicPr>
          <p:cNvPr id="3" name="Picture 2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2A3DCE0C-C6DB-414B-8DE4-A4D76325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1438"/>
            <a:ext cx="4093218" cy="52356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ACD79D-A228-4554-8C66-32FDAFEB3343}"/>
              </a:ext>
            </a:extLst>
          </p:cNvPr>
          <p:cNvSpPr txBox="1"/>
          <p:nvPr/>
        </p:nvSpPr>
        <p:spPr>
          <a:xfrm>
            <a:off x="301065" y="253296"/>
            <a:ext cx="536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Amanda Young Foundation</a:t>
            </a:r>
          </a:p>
        </p:txBody>
      </p:sp>
      <p:pic>
        <p:nvPicPr>
          <p:cNvPr id="6" name="Picture 5" descr="A picture containing text, plant, flower&#10;&#10;Description automatically generated">
            <a:extLst>
              <a:ext uri="{FF2B5EF4-FFF2-40B4-BE49-F238E27FC236}">
                <a16:creationId xmlns:a16="http://schemas.microsoft.com/office/drawing/2014/main" id="{5A696880-5E60-4260-9662-ACBCE31505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680" y="4962818"/>
            <a:ext cx="2395030" cy="14370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804" y="866184"/>
            <a:ext cx="68580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Question 5</a:t>
            </a: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What do you think is our main motto?</a:t>
            </a: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Be aware, don’t share!</a:t>
            </a:r>
          </a:p>
          <a:p>
            <a:pPr marL="342900" indent="-342900"/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 startAt="2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Let’s play and keep bugs away!</a:t>
            </a: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D9F36-A66A-46B8-B3E9-C7E97CD55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62411"/>
            <a:ext cx="824307" cy="9331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6E38D9-5E1C-4315-BF03-6349E7836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17" y="4785546"/>
            <a:ext cx="1074779" cy="14617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38FC009-B83E-42BB-B18D-6B8AC16DD4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5601" y="332656"/>
            <a:ext cx="1461700" cy="1461700"/>
          </a:xfrm>
          <a:prstGeom prst="rect">
            <a:avLst/>
          </a:prstGeom>
        </p:spPr>
      </p:pic>
      <p:pic>
        <p:nvPicPr>
          <p:cNvPr id="8" name="Picture 7" descr="A picture containing text, plant, flower&#10;&#10;Description automatically generated">
            <a:extLst>
              <a:ext uri="{FF2B5EF4-FFF2-40B4-BE49-F238E27FC236}">
                <a16:creationId xmlns:a16="http://schemas.microsoft.com/office/drawing/2014/main" id="{4A1FA74A-4DB1-4185-8F06-CB50C38355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84366"/>
            <a:ext cx="2395030" cy="14370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357298"/>
            <a:ext cx="717059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Question 6</a:t>
            </a: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Is meningococcal disease ………?</a:t>
            </a: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Rare (less than 300 cases in Australia)</a:t>
            </a:r>
          </a:p>
          <a:p>
            <a:pPr marL="342900" indent="-342900"/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 startAt="2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Common</a:t>
            </a:r>
          </a:p>
          <a:p>
            <a:pPr marL="342900" indent="-342900">
              <a:buAutoNum type="alphaLcPeriod" startAt="2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42E2D3-2F0C-4861-ADB1-6344C62F5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104978"/>
            <a:ext cx="824307" cy="9331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86C243-882A-4D66-8176-11FFFFD90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610" y="4509120"/>
            <a:ext cx="1074779" cy="14617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6256AC0-4881-44AD-9F67-9277CFCB7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5601" y="332656"/>
            <a:ext cx="1461700" cy="1461700"/>
          </a:xfrm>
          <a:prstGeom prst="rect">
            <a:avLst/>
          </a:prstGeom>
        </p:spPr>
      </p:pic>
      <p:pic>
        <p:nvPicPr>
          <p:cNvPr id="7" name="Picture 6" descr="A picture containing text, plant, flower&#10;&#10;Description automatically generated">
            <a:extLst>
              <a:ext uri="{FF2B5EF4-FFF2-40B4-BE49-F238E27FC236}">
                <a16:creationId xmlns:a16="http://schemas.microsoft.com/office/drawing/2014/main" id="{B6CAB834-710C-4C6F-9EAF-F51FDC99E6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056" y="5067326"/>
            <a:ext cx="2395030" cy="14370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1" y="1285860"/>
            <a:ext cx="77377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Question 7</a:t>
            </a: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Meningococcal disease can be treated with antibiotics……….True or False?</a:t>
            </a: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eriod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True</a:t>
            </a:r>
          </a:p>
          <a:p>
            <a:pPr marL="514350" indent="-514350">
              <a:buAutoNum type="alphaLcPeriod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eriod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False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1A529-5216-429B-BDF8-9ED406D14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60367"/>
            <a:ext cx="824307" cy="9331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146061-0F01-48A6-BF1C-204955A3C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741" y="4815213"/>
            <a:ext cx="1074779" cy="14617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12486AC-2ED8-41E4-A854-FC38093B4D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5601" y="332656"/>
            <a:ext cx="1461700" cy="1461700"/>
          </a:xfrm>
          <a:prstGeom prst="rect">
            <a:avLst/>
          </a:prstGeom>
        </p:spPr>
      </p:pic>
      <p:pic>
        <p:nvPicPr>
          <p:cNvPr id="7" name="Picture 6" descr="A picture containing text, plant, flower&#10;&#10;Description automatically generated">
            <a:extLst>
              <a:ext uri="{FF2B5EF4-FFF2-40B4-BE49-F238E27FC236}">
                <a16:creationId xmlns:a16="http://schemas.microsoft.com/office/drawing/2014/main" id="{F2135982-570F-46FA-8E1E-DC06202E2C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049581"/>
            <a:ext cx="2395030" cy="14370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357298"/>
            <a:ext cx="645051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Question 8</a:t>
            </a: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Meningococcal bacteria are passed by:</a:t>
            </a: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eriod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Dust particles</a:t>
            </a:r>
          </a:p>
          <a:p>
            <a:pPr marL="514350" indent="-514350">
              <a:buAutoNum type="alphaLcPeriod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eriod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Mucus particles</a:t>
            </a:r>
          </a:p>
          <a:p>
            <a:pPr marL="342900" indent="-342900"/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 startAt="2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D7A58-B958-4F16-B57A-3B5B3BA14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94" y="3212976"/>
            <a:ext cx="824307" cy="9331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18F243-0422-4DC1-BCA7-957033E05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57" y="4769852"/>
            <a:ext cx="1074779" cy="14617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E3A7437-448F-486A-877C-F7F2A86BDC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5601" y="332656"/>
            <a:ext cx="1461700" cy="1461700"/>
          </a:xfrm>
          <a:prstGeom prst="rect">
            <a:avLst/>
          </a:prstGeom>
        </p:spPr>
      </p:pic>
      <p:pic>
        <p:nvPicPr>
          <p:cNvPr id="7" name="Picture 6" descr="A picture containing text, plant, flower&#10;&#10;Description automatically generated">
            <a:extLst>
              <a:ext uri="{FF2B5EF4-FFF2-40B4-BE49-F238E27FC236}">
                <a16:creationId xmlns:a16="http://schemas.microsoft.com/office/drawing/2014/main" id="{8D01A3CF-A5F4-46C9-95B7-DD5BAC65B2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063645"/>
            <a:ext cx="2395030" cy="14370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9A34F1-4BD6-4121-B0F2-A29FB0AED25E}"/>
              </a:ext>
            </a:extLst>
          </p:cNvPr>
          <p:cNvSpPr txBox="1"/>
          <p:nvPr/>
        </p:nvSpPr>
        <p:spPr>
          <a:xfrm>
            <a:off x="405586" y="505029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Meningococcal is a bacteria not a virus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CB173-8660-44C7-891A-86B417DCA379}"/>
              </a:ext>
            </a:extLst>
          </p:cNvPr>
          <p:cNvSpPr txBox="1"/>
          <p:nvPr/>
        </p:nvSpPr>
        <p:spPr>
          <a:xfrm>
            <a:off x="1285978" y="1235805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Meningococcal infections need antibiotics and treatment in hospital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D31EDF-2688-4EF3-9885-6693C6D40D7F}"/>
              </a:ext>
            </a:extLst>
          </p:cNvPr>
          <p:cNvSpPr txBox="1"/>
          <p:nvPr/>
        </p:nvSpPr>
        <p:spPr>
          <a:xfrm>
            <a:off x="3400325" y="2523701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Meningococcal Disease is RARE</a:t>
            </a:r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DB9E1170-45EF-4E99-9738-2E8F18D44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878" y="4720873"/>
            <a:ext cx="1799184" cy="1138733"/>
          </a:xfrm>
          <a:prstGeom prst="rect">
            <a:avLst/>
          </a:prstGeom>
        </p:spPr>
      </p:pic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300D5ED4-ED70-47C7-8311-7EBE8CA52B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7" y="2209762"/>
            <a:ext cx="1799184" cy="1138733"/>
          </a:xfrm>
          <a:prstGeom prst="rect">
            <a:avLst/>
          </a:prstGeom>
        </p:spPr>
      </p:pic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955B80C9-12C4-4ADF-B3C5-6509821CB8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04" y="4477682"/>
            <a:ext cx="1799184" cy="1138733"/>
          </a:xfrm>
          <a:prstGeom prst="rect">
            <a:avLst/>
          </a:prstGeom>
        </p:spPr>
      </p:pic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2C4DE3C8-4A18-49FF-B090-EBD987FC80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53" y="288134"/>
            <a:ext cx="1799184" cy="11387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0F4CBB-057E-4280-AC3E-70405B5D70AD}"/>
              </a:ext>
            </a:extLst>
          </p:cNvPr>
          <p:cNvSpPr txBox="1"/>
          <p:nvPr/>
        </p:nvSpPr>
        <p:spPr>
          <a:xfrm>
            <a:off x="3448491" y="3512108"/>
            <a:ext cx="3936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Meningococcal Bacteria are found in the mucus at the back of your throat and nose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2C1D34-2EC8-4DD0-A77B-3E071538BEEF}"/>
              </a:ext>
            </a:extLst>
          </p:cNvPr>
          <p:cNvSpPr txBox="1"/>
          <p:nvPr/>
        </p:nvSpPr>
        <p:spPr>
          <a:xfrm>
            <a:off x="561791" y="5900837"/>
            <a:ext cx="5925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Be Aware – Do Not Share anything that has been in your mouth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73D3A97-823C-47FC-85D6-1F4E3EE9C6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30" y="381781"/>
            <a:ext cx="1799184" cy="1795264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59B1B44-0F36-4221-923E-261E9C659F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72" y="2168249"/>
            <a:ext cx="1799184" cy="1795264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5FF77E10-D076-4E6C-B68F-70A836DF21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9" y="4167564"/>
            <a:ext cx="1799184" cy="1795264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4E9A40E8-EFD8-4D09-A657-2DF7ED91FB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93" y="4774602"/>
            <a:ext cx="1799184" cy="179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43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913" y="565274"/>
            <a:ext cx="7786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How many types of bacteria</a:t>
            </a:r>
          </a:p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 live in our mouth?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72AF159-79ED-4777-9CFB-6AE47303CD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5" y="1830765"/>
            <a:ext cx="4519910" cy="451991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640ED6C-996C-41FC-BA5F-2BF7A3DD8423}"/>
              </a:ext>
            </a:extLst>
          </p:cNvPr>
          <p:cNvSpPr/>
          <p:nvPr/>
        </p:nvSpPr>
        <p:spPr>
          <a:xfrm>
            <a:off x="4565817" y="2276873"/>
            <a:ext cx="4392488" cy="2692415"/>
          </a:xfrm>
          <a:prstGeom prst="wedgeRoundRectCallout">
            <a:avLst>
              <a:gd name="adj1" fmla="val -70669"/>
              <a:gd name="adj2" fmla="val 496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9966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GOOD bacteria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51989" y="231026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BAD bacteria</a:t>
            </a:r>
          </a:p>
        </p:txBody>
      </p:sp>
      <p:pic>
        <p:nvPicPr>
          <p:cNvPr id="18436" name="Picture 4" descr="clipped images,cropped images,cropped pictures,delete,icons,letters,PNG,symbols,transparent background,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871" y="2888045"/>
            <a:ext cx="1872208" cy="18722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1520" y="4980960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MENINGOCOCCAL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2173" y="3906483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Healthy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98977" y="5266533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Sick</a:t>
            </a:r>
          </a:p>
        </p:txBody>
      </p:sp>
      <p:pic>
        <p:nvPicPr>
          <p:cNvPr id="6146" name="Picture 2" descr="Germ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070269"/>
            <a:ext cx="1930929" cy="1840820"/>
          </a:xfrm>
          <a:prstGeom prst="rect">
            <a:avLst/>
          </a:prstGeom>
          <a:noFill/>
        </p:spPr>
      </p:pic>
      <p:pic>
        <p:nvPicPr>
          <p:cNvPr id="6148" name="Picture 4" descr="Cartoon Virus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507" y="1619964"/>
            <a:ext cx="1932062" cy="1796817"/>
          </a:xfrm>
          <a:prstGeom prst="rect">
            <a:avLst/>
          </a:prstGeom>
          <a:noFill/>
        </p:spPr>
      </p:pic>
      <p:pic>
        <p:nvPicPr>
          <p:cNvPr id="18434" name="Picture 2" descr="check mark,check marks,OK,symbols,tick mark,tick marks,tick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052736"/>
            <a:ext cx="1224136" cy="1224136"/>
          </a:xfrm>
          <a:prstGeom prst="rect">
            <a:avLst/>
          </a:prstGeom>
          <a:noFill/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B189E76-E48C-4688-85EC-A3A1AFAED5AE}"/>
              </a:ext>
            </a:extLst>
          </p:cNvPr>
          <p:cNvSpPr/>
          <p:nvPr/>
        </p:nvSpPr>
        <p:spPr>
          <a:xfrm>
            <a:off x="3717884" y="5655307"/>
            <a:ext cx="2365091" cy="5102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65ECE5-18E0-48FE-A049-F6D351CA9A45}"/>
              </a:ext>
            </a:extLst>
          </p:cNvPr>
          <p:cNvSpPr txBox="1"/>
          <p:nvPr/>
        </p:nvSpPr>
        <p:spPr>
          <a:xfrm>
            <a:off x="5185702" y="399668"/>
            <a:ext cx="3543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700 types!</a:t>
            </a:r>
          </a:p>
          <a:p>
            <a:r>
              <a:rPr lang="en-A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7 </a:t>
            </a:r>
            <a:r>
              <a:rPr lang="en-AU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 in number.</a:t>
            </a:r>
            <a:endParaRPr lang="en-A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49519BAE-44C0-4B1F-B601-FC8AE535E4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69" y="902354"/>
            <a:ext cx="3280289" cy="419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98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926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5653" y="4756638"/>
            <a:ext cx="8354891" cy="930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Mystery bag – to share or not to share –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that is the question!</a:t>
            </a:r>
          </a:p>
        </p:txBody>
      </p:sp>
      <p:pic>
        <p:nvPicPr>
          <p:cNvPr id="5" name="Picture 4" descr="ear care,healthcare,medicines,metaphors,nose care,throat care,Occupational Therapy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0030" y="1021946"/>
            <a:ext cx="2569206" cy="2569206"/>
          </a:xfrm>
          <a:prstGeom prst="rect">
            <a:avLst/>
          </a:prstGeom>
          <a:noFill/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505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Documents and Settings\deanna.howell\Local Settings\Temporary Internet Files\Content.IE5\4KM32Z9B\MC900154200[1].wm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37293" y="765056"/>
            <a:ext cx="2567937" cy="3127615"/>
          </a:xfrm>
          <a:prstGeom prst="rect">
            <a:avLst/>
          </a:prstGeom>
          <a:noFill/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4411FD3-6015-4271-9218-74F38B059F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04" y="519679"/>
            <a:ext cx="3417592" cy="3410146"/>
          </a:xfrm>
          <a:prstGeom prst="rect">
            <a:avLst/>
          </a:prstGeom>
        </p:spPr>
      </p:pic>
    </p:spTree>
  </p:cSld>
  <p:clrMapOvr>
    <a:masterClrMapping/>
  </p:clrMapOvr>
  <p:transition spd="slow" advClick="0" advTm="20000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860C92-FCCE-4527-8D1C-BCD4EEFEDDC7}"/>
              </a:ext>
            </a:extLst>
          </p:cNvPr>
          <p:cNvSpPr txBox="1"/>
          <p:nvPr/>
        </p:nvSpPr>
        <p:spPr>
          <a:xfrm>
            <a:off x="899592" y="545015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How many bacteria can you see on the following slides?  SLIDE 1</a:t>
            </a:r>
            <a:endParaRPr lang="en-AU" sz="3200" dirty="0"/>
          </a:p>
        </p:txBody>
      </p:sp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53754355-F1FB-453A-BCC4-B161753611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294045"/>
            <a:ext cx="1799184" cy="1138733"/>
          </a:xfrm>
          <a:prstGeom prst="rect">
            <a:avLst/>
          </a:prstGeom>
        </p:spPr>
      </p:pic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0AE35606-4373-4377-9EE7-45AF2161AC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41" y="4638798"/>
            <a:ext cx="1799184" cy="1138733"/>
          </a:xfrm>
          <a:prstGeom prst="rect">
            <a:avLst/>
          </a:prstGeom>
        </p:spPr>
      </p:pic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683214D9-0929-424A-8AEA-AB289474D2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11" y="2868491"/>
            <a:ext cx="2807296" cy="1776784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298A23FA-FFBE-4B64-9E97-0FF78C9D7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960"/>
            <a:ext cx="1799184" cy="954107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28A4ED6F-EFA9-4D24-A92A-8BCF8D28B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419720">
            <a:off x="2875225" y="1761110"/>
            <a:ext cx="4282652" cy="4209044"/>
          </a:xfrm>
          <a:prstGeom prst="rect">
            <a:avLst/>
          </a:prstGeom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C3E1DB56-5627-419D-AAD9-A5CBD3E1A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68543"/>
            <a:ext cx="1507477" cy="954107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281B511-32AB-4717-887E-D4CE4FDB43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510" y="5661248"/>
            <a:ext cx="1507477" cy="954107"/>
          </a:xfrm>
          <a:prstGeom prst="rect">
            <a:avLst/>
          </a:prstGeom>
        </p:spPr>
      </p:pic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D5C7DB61-041B-4B76-83D0-6A83FAA7EA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4" y="1678102"/>
            <a:ext cx="1507477" cy="954107"/>
          </a:xfrm>
          <a:prstGeom prst="rect">
            <a:avLst/>
          </a:prstGeom>
        </p:spPr>
      </p:pic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C5CD6644-A99E-40EF-A772-E86AE2C39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69" y="1951255"/>
            <a:ext cx="1507477" cy="954107"/>
          </a:xfrm>
          <a:prstGeom prst="rect">
            <a:avLst/>
          </a:prstGeom>
        </p:spPr>
      </p:pic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99B5FF6E-6AE4-4A5D-A90A-DF5CFE24F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20" y="5258332"/>
            <a:ext cx="1507477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83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860C92-FCCE-4527-8D1C-BCD4EEFEDDC7}"/>
              </a:ext>
            </a:extLst>
          </p:cNvPr>
          <p:cNvSpPr txBox="1"/>
          <p:nvPr/>
        </p:nvSpPr>
        <p:spPr>
          <a:xfrm>
            <a:off x="899592" y="545015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How many bacteria can you see on the following slides?  SLIDE 2</a:t>
            </a:r>
            <a:endParaRPr lang="en-AU" sz="3200" dirty="0"/>
          </a:p>
        </p:txBody>
      </p:sp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53754355-F1FB-453A-BCC4-B161753611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294045"/>
            <a:ext cx="1799184" cy="1138733"/>
          </a:xfrm>
          <a:prstGeom prst="rect">
            <a:avLst/>
          </a:prstGeom>
        </p:spPr>
      </p:pic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0AE35606-4373-4377-9EE7-45AF2161AC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41" y="4638798"/>
            <a:ext cx="1799184" cy="1138733"/>
          </a:xfrm>
          <a:prstGeom prst="rect">
            <a:avLst/>
          </a:prstGeom>
        </p:spPr>
      </p:pic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683214D9-0929-424A-8AEA-AB289474D2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11" y="2868491"/>
            <a:ext cx="2807296" cy="1776784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298A23FA-FFBE-4B64-9E97-0FF78C9D7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960"/>
            <a:ext cx="1799184" cy="954107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28A4ED6F-EFA9-4D24-A92A-8BCF8D28B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419720">
            <a:off x="2875225" y="1761110"/>
            <a:ext cx="4282652" cy="4209044"/>
          </a:xfrm>
          <a:prstGeom prst="rect">
            <a:avLst/>
          </a:prstGeom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C3E1DB56-5627-419D-AAD9-A5CBD3E1A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68543"/>
            <a:ext cx="1507477" cy="954107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281B511-32AB-4717-887E-D4CE4FDB43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510" y="5661248"/>
            <a:ext cx="1507477" cy="954107"/>
          </a:xfrm>
          <a:prstGeom prst="rect">
            <a:avLst/>
          </a:prstGeom>
        </p:spPr>
      </p:pic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D5C7DB61-041B-4B76-83D0-6A83FAA7EA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4" y="1678102"/>
            <a:ext cx="1507477" cy="954107"/>
          </a:xfrm>
          <a:prstGeom prst="rect">
            <a:avLst/>
          </a:prstGeom>
        </p:spPr>
      </p:pic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C5CD6644-A99E-40EF-A772-E86AE2C39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69" y="1951255"/>
            <a:ext cx="1507477" cy="954107"/>
          </a:xfrm>
          <a:prstGeom prst="rect">
            <a:avLst/>
          </a:prstGeom>
        </p:spPr>
      </p:pic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99B5FF6E-6AE4-4A5D-A90A-DF5CFE24F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20" y="5258332"/>
            <a:ext cx="1507477" cy="954107"/>
          </a:xfrm>
          <a:prstGeom prst="rect">
            <a:avLst/>
          </a:prstGeom>
        </p:spPr>
      </p:pic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50C9C0F4-E768-4809-8CFA-CA3DB5C1D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" y="3403410"/>
            <a:ext cx="1507477" cy="954107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CD7EE077-ABBC-4D08-8636-9B78061C26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200" y="5386357"/>
            <a:ext cx="1507477" cy="954107"/>
          </a:xfrm>
          <a:prstGeom prst="rect">
            <a:avLst/>
          </a:prstGeom>
        </p:spPr>
      </p:pic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2F58846F-3796-43E7-BF3B-7DEE565A2C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127" y="5866705"/>
            <a:ext cx="1507477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9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542347"/>
            <a:ext cx="7750968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1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6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5"/>
            <a:ext cx="446485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267890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0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0" y="2872"/>
            <a:ext cx="2213372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E4F1F2-7969-4034-BBCD-A4C4932D4540}"/>
              </a:ext>
            </a:extLst>
          </p:cNvPr>
          <p:cNvSpPr txBox="1"/>
          <p:nvPr/>
        </p:nvSpPr>
        <p:spPr>
          <a:xfrm>
            <a:off x="5696867" y="106945"/>
            <a:ext cx="2742677" cy="17888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Who is Buddy?</a:t>
            </a:r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19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2218040"/>
            <a:ext cx="3314068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62A08-1F58-4DD1-A599-3F8EFB11A2B2}"/>
              </a:ext>
            </a:extLst>
          </p:cNvPr>
          <p:cNvSpPr txBox="1"/>
          <p:nvPr/>
        </p:nvSpPr>
        <p:spPr>
          <a:xfrm>
            <a:off x="5580112" y="1964599"/>
            <a:ext cx="330948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Buddy is </a:t>
            </a:r>
          </a:p>
          <a:p>
            <a:pPr marL="285750" indent="-285750">
              <a:buFontTx/>
              <a:buChar char="-"/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</a:p>
          <a:p>
            <a:pPr marL="285750" indent="-285750">
              <a:buFontTx/>
              <a:buChar char="-"/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Clever</a:t>
            </a:r>
          </a:p>
          <a:p>
            <a:pPr marL="285750" indent="-285750">
              <a:buFontTx/>
              <a:buChar char="-"/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Protective</a:t>
            </a:r>
          </a:p>
          <a:p>
            <a:pPr marL="285750" indent="-285750">
              <a:buFontTx/>
              <a:buChar char="-"/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Great Detective</a:t>
            </a:r>
          </a:p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and is here to help you stay healthy.</a:t>
            </a:r>
          </a:p>
          <a:p>
            <a:pPr marL="285750" indent="-285750">
              <a:buFontTx/>
              <a:buChar char="-"/>
            </a:pPr>
            <a:endParaRPr lang="en-AU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2384F2A-AD2C-4CC6-BF1B-BADE803821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93" y="512167"/>
            <a:ext cx="4828474" cy="48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5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F2E95304-8FEF-44A2-9462-FED0DB8A6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86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ulti-colored balloons in the sky">
            <a:extLst>
              <a:ext uri="{FF2B5EF4-FFF2-40B4-BE49-F238E27FC236}">
                <a16:creationId xmlns:a16="http://schemas.microsoft.com/office/drawing/2014/main" id="{10BA80EA-2737-434B-AF1A-54F9134BE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7"/>
            <a:ext cx="9144000" cy="6858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08C0B1E-8394-46E0-B843-6F700D610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2857582" cy="2852936"/>
          </a:xfrm>
          <a:prstGeom prst="rect">
            <a:avLst/>
          </a:prstGeom>
        </p:spPr>
      </p:pic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AB67F5E1-B6C0-4429-9DA9-B32010D22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419720">
            <a:off x="1250587" y="550861"/>
            <a:ext cx="6278162" cy="61702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C02B97-E180-493A-800B-1573F37C0889}"/>
              </a:ext>
            </a:extLst>
          </p:cNvPr>
          <p:cNvSpPr txBox="1"/>
          <p:nvPr/>
        </p:nvSpPr>
        <p:spPr>
          <a:xfrm>
            <a:off x="5148064" y="2644170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b="1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pic>
        <p:nvPicPr>
          <p:cNvPr id="6" name="Picture 5" descr="A picture containing text, plant, flower&#10;&#10;Description automatically generated">
            <a:extLst>
              <a:ext uri="{FF2B5EF4-FFF2-40B4-BE49-F238E27FC236}">
                <a16:creationId xmlns:a16="http://schemas.microsoft.com/office/drawing/2014/main" id="{7F7C0FB4-6D14-45D8-AECF-3FF1BF9C02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572" y="5282825"/>
            <a:ext cx="2411760" cy="144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28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27584" y="6112098"/>
            <a:ext cx="7819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Symptoms of Meningococcal Disease</a:t>
            </a:r>
          </a:p>
        </p:txBody>
      </p:sp>
      <p:pic>
        <p:nvPicPr>
          <p:cNvPr id="15" name="Picture 14" descr="A picture containing chart&#10;&#10;Description automatically generated">
            <a:extLst>
              <a:ext uri="{FF2B5EF4-FFF2-40B4-BE49-F238E27FC236}">
                <a16:creationId xmlns:a16="http://schemas.microsoft.com/office/drawing/2014/main" id="{9B22CCF0-034A-4A5A-B9A6-103E930C9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12060" y="210381"/>
            <a:ext cx="4031940" cy="2687960"/>
          </a:xfrm>
          <a:prstGeom prst="rect">
            <a:avLst/>
          </a:prstGeom>
        </p:spPr>
      </p:pic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55250C62-40B7-493F-A3C5-6FCF47FEF3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908" y="-315416"/>
            <a:ext cx="5988583" cy="6858000"/>
          </a:xfrm>
          <a:prstGeom prst="rect">
            <a:avLst/>
          </a:prstGeom>
        </p:spPr>
      </p:pic>
      <p:pic>
        <p:nvPicPr>
          <p:cNvPr id="17" name="Picture 16" descr="A picture containing chart&#10;&#10;Description automatically generated">
            <a:extLst>
              <a:ext uri="{FF2B5EF4-FFF2-40B4-BE49-F238E27FC236}">
                <a16:creationId xmlns:a16="http://schemas.microsoft.com/office/drawing/2014/main" id="{D7EC5771-50EF-4FBB-B7EB-3FEC716918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1553" y="4005063"/>
            <a:ext cx="2818877" cy="187925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amandayoungfoundation.org.au/images/amanday-24-4-eis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429000"/>
            <a:ext cx="3606099" cy="2884881"/>
          </a:xfrm>
          <a:prstGeom prst="rect">
            <a:avLst/>
          </a:prstGeom>
          <a:noFill/>
        </p:spPr>
      </p:pic>
      <p:pic>
        <p:nvPicPr>
          <p:cNvPr id="5" name="Picture 2" descr="http://www.amandayoungfoundation.org.au/images/amanday-24-1-oas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357563"/>
            <a:ext cx="3661194" cy="2928957"/>
          </a:xfrm>
          <a:prstGeom prst="rect">
            <a:avLst/>
          </a:prstGeom>
          <a:noFill/>
        </p:spPr>
      </p:pic>
      <p:pic>
        <p:nvPicPr>
          <p:cNvPr id="8" name="Picture 2" descr="http://www.amandayoungfoundation.org.au/images/amanday-24-1-ange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000108"/>
            <a:ext cx="3286148" cy="26289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15775" y="1000108"/>
            <a:ext cx="47149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Muscle ache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Cold hands and feet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Headache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Spots or marks on the body</a:t>
            </a:r>
          </a:p>
          <a:p>
            <a:endParaRPr lang="en-US" dirty="0"/>
          </a:p>
        </p:txBody>
      </p:sp>
    </p:spTree>
  </p:cSld>
  <p:clrMapOvr>
    <a:masterClrMapping/>
  </p:clrMapOvr>
  <p:transition spd="slow" advClick="0" advTm="2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998" y="480060"/>
            <a:ext cx="3135249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F76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6DFF4C-B020-4948-8C07-A905DCE8B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79" y="643467"/>
            <a:ext cx="2122872" cy="2475653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998" y="3603670"/>
            <a:ext cx="3135249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F76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5447" y="487090"/>
            <a:ext cx="5056386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4124DBE-6531-489A-8A53-8E9E69B9BF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83" y="3254330"/>
            <a:ext cx="2692297" cy="3440635"/>
          </a:xfrm>
          <a:prstGeom prst="rect">
            <a:avLst/>
          </a:prstGeom>
        </p:spPr>
      </p:pic>
      <p:pic>
        <p:nvPicPr>
          <p:cNvPr id="9" name="Picture 8" descr="A picture containing text, plant, flower&#10;&#10;Description automatically generated">
            <a:extLst>
              <a:ext uri="{FF2B5EF4-FFF2-40B4-BE49-F238E27FC236}">
                <a16:creationId xmlns:a16="http://schemas.microsoft.com/office/drawing/2014/main" id="{B6320336-B555-4BBB-ACC2-834B97B8F8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140" y="4997707"/>
            <a:ext cx="2179182" cy="1307509"/>
          </a:xfrm>
          <a:prstGeom prst="rect">
            <a:avLst/>
          </a:prstGeom>
        </p:spPr>
      </p:pic>
      <p:pic>
        <p:nvPicPr>
          <p:cNvPr id="1026" name="Picture 2" descr="Lesser known ways to use talcum powder | Be Beautiful India">
            <a:extLst>
              <a:ext uri="{FF2B5EF4-FFF2-40B4-BE49-F238E27FC236}">
                <a16:creationId xmlns:a16="http://schemas.microsoft.com/office/drawing/2014/main" id="{B55687BB-D559-4C9B-89A9-441238467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3118">
            <a:off x="3929278" y="3857985"/>
            <a:ext cx="3066732" cy="178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neezing Stock Illustrations, Cliparts and Royalty Free Sneezing Vectors">
            <a:extLst>
              <a:ext uri="{FF2B5EF4-FFF2-40B4-BE49-F238E27FC236}">
                <a16:creationId xmlns:a16="http://schemas.microsoft.com/office/drawing/2014/main" id="{A4178027-4372-48AB-80C8-900DFE824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328" y="539161"/>
            <a:ext cx="42862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806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998" y="480060"/>
            <a:ext cx="3135249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F76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6DFF4C-B020-4948-8C07-A905DCE8B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79" y="643467"/>
            <a:ext cx="2122872" cy="2475653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998" y="3603670"/>
            <a:ext cx="3135249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F76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5447" y="487090"/>
            <a:ext cx="5056386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4124DBE-6531-489A-8A53-8E9E69B9BF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83" y="3254330"/>
            <a:ext cx="2692297" cy="34406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423476-D05D-4E5C-9CE9-11956ECE94C9}"/>
              </a:ext>
            </a:extLst>
          </p:cNvPr>
          <p:cNvSpPr txBox="1"/>
          <p:nvPr/>
        </p:nvSpPr>
        <p:spPr>
          <a:xfrm>
            <a:off x="3735447" y="992172"/>
            <a:ext cx="50563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Wash, wash, wash your hands</a:t>
            </a:r>
          </a:p>
          <a:p>
            <a:r>
              <a:rPr lang="en-AU" sz="3200" dirty="0"/>
              <a:t>Rub and scrub them clean</a:t>
            </a:r>
          </a:p>
          <a:p>
            <a:endParaRPr lang="en-AU" sz="3200" dirty="0"/>
          </a:p>
          <a:p>
            <a:r>
              <a:rPr lang="en-AU" sz="3200" dirty="0"/>
              <a:t>Count to twenty</a:t>
            </a:r>
          </a:p>
          <a:p>
            <a:r>
              <a:rPr lang="en-AU" sz="3200" dirty="0"/>
              <a:t>That is plenty</a:t>
            </a:r>
          </a:p>
          <a:p>
            <a:endParaRPr lang="en-AU" sz="3200" dirty="0"/>
          </a:p>
          <a:p>
            <a:r>
              <a:rPr lang="en-AU" sz="3200" dirty="0"/>
              <a:t>Remember in-between.</a:t>
            </a:r>
          </a:p>
          <a:p>
            <a:endParaRPr lang="en-AU" sz="3200" dirty="0"/>
          </a:p>
          <a:p>
            <a:r>
              <a:rPr lang="en-AU" sz="3200"/>
              <a:t>(Sing 3 times)</a:t>
            </a:r>
          </a:p>
        </p:txBody>
      </p:sp>
      <p:pic>
        <p:nvPicPr>
          <p:cNvPr id="9" name="Picture 8" descr="A picture containing text, plant, flower&#10;&#10;Description automatically generated">
            <a:extLst>
              <a:ext uri="{FF2B5EF4-FFF2-40B4-BE49-F238E27FC236}">
                <a16:creationId xmlns:a16="http://schemas.microsoft.com/office/drawing/2014/main" id="{B6320336-B555-4BBB-ACC2-834B97B8F8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140" y="4997707"/>
            <a:ext cx="2179182" cy="130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45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184731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3438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20723" y="332656"/>
            <a:ext cx="420018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Men – </a:t>
            </a:r>
            <a:r>
              <a:rPr lang="en-US" sz="28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ingo</a:t>
            </a:r>
            <a:r>
              <a:rPr lang="en-US" sz="2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coccal</a:t>
            </a:r>
            <a:r>
              <a:rPr lang="en-US" sz="2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Men – </a:t>
            </a:r>
            <a:r>
              <a:rPr lang="en-US" sz="28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ingo</a:t>
            </a:r>
            <a:r>
              <a:rPr lang="en-US" sz="2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coccal</a:t>
            </a:r>
            <a:r>
              <a:rPr lang="en-US" sz="2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Where - are - you?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Where - are - you?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At the back of your throat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And inside of your nose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 –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tish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 - 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tish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0672" y="2706849"/>
            <a:ext cx="4423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Men – </a:t>
            </a:r>
            <a:r>
              <a:rPr lang="en-US" sz="28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ingo</a:t>
            </a:r>
            <a:r>
              <a:rPr lang="en-US" sz="2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coccal</a:t>
            </a:r>
            <a:r>
              <a:rPr lang="en-US" sz="2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Men – </a:t>
            </a:r>
            <a:r>
              <a:rPr lang="en-US" sz="28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ingo</a:t>
            </a:r>
            <a:r>
              <a:rPr lang="en-US" sz="2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coccal</a:t>
            </a:r>
            <a:r>
              <a:rPr lang="en-US" sz="2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What - to - do?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What - to - do?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Be aware and do not share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Anything from your mouth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Bac</a:t>
            </a:r>
            <a:r>
              <a:rPr lang="en-US" sz="2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teria</a:t>
            </a:r>
            <a:r>
              <a:rPr lang="en-US" sz="2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- Shoo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Away - from - you!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A picture containing person, child, little&#10;&#10;Description automatically generated">
            <a:extLst>
              <a:ext uri="{FF2B5EF4-FFF2-40B4-BE49-F238E27FC236}">
                <a16:creationId xmlns:a16="http://schemas.microsoft.com/office/drawing/2014/main" id="{C3783E03-DB4E-45B6-B7EA-E17C4A8D7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04048" y="180833"/>
            <a:ext cx="3547286" cy="2364857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227E7A4-05D5-4556-99CA-535CCC4980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59" y="2685808"/>
            <a:ext cx="3371374" cy="4312310"/>
          </a:xfrm>
          <a:prstGeom prst="rect">
            <a:avLst/>
          </a:prstGeom>
        </p:spPr>
      </p:pic>
    </p:spTree>
  </p:cSld>
  <p:clrMapOvr>
    <a:masterClrMapping/>
  </p:clrMapOvr>
  <p:transition spd="slow" advClick="0" advTm="20000">
    <p:newsfla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ow_motion_sneezes_spread_diseases_-_Inside_the_Human_Body_Hostile_World_-_BBC_One">
            <a:hlinkClick r:id="" action="ppaction://media"/>
            <a:extLst>
              <a:ext uri="{FF2B5EF4-FFF2-40B4-BE49-F238E27FC236}">
                <a16:creationId xmlns:a16="http://schemas.microsoft.com/office/drawing/2014/main" id="{D6A83CEC-70DC-4F34-8504-0DF01A58896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548680"/>
            <a:ext cx="7784526" cy="437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9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B0C04A-B2ED-41F3-AA4B-B103EAC061AC}"/>
              </a:ext>
            </a:extLst>
          </p:cNvPr>
          <p:cNvSpPr txBox="1"/>
          <p:nvPr/>
        </p:nvSpPr>
        <p:spPr>
          <a:xfrm>
            <a:off x="3995936" y="438736"/>
            <a:ext cx="525658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AU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your coughs and sneezes</a:t>
            </a:r>
          </a:p>
          <a:p>
            <a:endParaRPr lang="en-AU" sz="28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AU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 your hands for 20 seconds</a:t>
            </a:r>
          </a:p>
          <a:p>
            <a:endParaRPr lang="en-AU" sz="28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AU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home if you’re sick</a:t>
            </a:r>
          </a:p>
          <a:p>
            <a:endParaRPr lang="en-AU" sz="28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AU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an adult when you feel unwell</a:t>
            </a:r>
          </a:p>
          <a:p>
            <a:endParaRPr lang="en-AU" sz="28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AU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share anything that has been in your mouth</a:t>
            </a:r>
          </a:p>
          <a:p>
            <a:endParaRPr lang="en-AU" dirty="0"/>
          </a:p>
          <a:p>
            <a:pPr marL="285750" indent="-285750">
              <a:buFontTx/>
              <a:buChar char="-"/>
            </a:pPr>
            <a:endParaRPr lang="en-AU" dirty="0"/>
          </a:p>
        </p:txBody>
      </p: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1B36C4A-DEF5-4911-A244-DE92324919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2399320" cy="306896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D7BBFDF-7A3F-4D7B-804B-72CEBE59CA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12" y="2420888"/>
            <a:ext cx="2737097" cy="3501008"/>
          </a:xfrm>
          <a:prstGeom prst="rect">
            <a:avLst/>
          </a:prstGeom>
        </p:spPr>
      </p:pic>
      <p:pic>
        <p:nvPicPr>
          <p:cNvPr id="6" name="Picture 5" descr="A picture containing text, plant, flower&#10;&#10;Description automatically generated">
            <a:extLst>
              <a:ext uri="{FF2B5EF4-FFF2-40B4-BE49-F238E27FC236}">
                <a16:creationId xmlns:a16="http://schemas.microsoft.com/office/drawing/2014/main" id="{D89A7B57-09A2-4562-B162-C4FF8CA9D9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1" y="5167744"/>
            <a:ext cx="2179182" cy="130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99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704948A-964D-4454-94DD-662624793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6" y="107750"/>
            <a:ext cx="2733330" cy="3496189"/>
          </a:xfrm>
          <a:prstGeom prst="rect">
            <a:avLst/>
          </a:prstGeom>
        </p:spPr>
      </p:pic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9C4727F-3057-40D1-BD72-935FA3019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21" y="766442"/>
            <a:ext cx="3618383" cy="4628257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7B4CDA-6F1F-417A-B31E-DBC7AC0506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44" y="3222758"/>
            <a:ext cx="3097006" cy="3551722"/>
          </a:xfrm>
          <a:prstGeom prst="rect">
            <a:avLst/>
          </a:prstGeom>
        </p:spPr>
      </p:pic>
      <p:pic>
        <p:nvPicPr>
          <p:cNvPr id="4" name="Picture 3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08C0F255-CB9E-45A2-82B9-3575B52E12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108" y="1207937"/>
            <a:ext cx="3415248" cy="43684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CD96EA-1C8D-4360-8B86-F0B7F4C87A8C}"/>
              </a:ext>
            </a:extLst>
          </p:cNvPr>
          <p:cNvSpPr txBox="1"/>
          <p:nvPr/>
        </p:nvSpPr>
        <p:spPr>
          <a:xfrm>
            <a:off x="2507740" y="402414"/>
            <a:ext cx="523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we see here?</a:t>
            </a:r>
          </a:p>
        </p:txBody>
      </p:sp>
      <p:pic>
        <p:nvPicPr>
          <p:cNvPr id="8" name="Picture 7" descr="A picture containing text, plant, flower&#10;&#10;Description automatically generated">
            <a:extLst>
              <a:ext uri="{FF2B5EF4-FFF2-40B4-BE49-F238E27FC236}">
                <a16:creationId xmlns:a16="http://schemas.microsoft.com/office/drawing/2014/main" id="{13BC5547-13F6-4C73-9981-C4BEB323D8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77" y="5197604"/>
            <a:ext cx="2552134" cy="153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26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5CB5211-DE70-4274-AC9D-FB46B6AD7A5C}"/>
              </a:ext>
            </a:extLst>
          </p:cNvPr>
          <p:cNvSpPr txBox="1"/>
          <p:nvPr/>
        </p:nvSpPr>
        <p:spPr>
          <a:xfrm>
            <a:off x="575062" y="188640"/>
            <a:ext cx="79938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 + Protect </a:t>
            </a:r>
          </a:p>
          <a:p>
            <a:pPr algn="ctr"/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Buddy lived with the Young family many years ago.  Barry and Lorraine Youngs’ daughter, Amanda Young, was sick with meningococcal disease in 1997.  The Youngs started </a:t>
            </a:r>
            <a:r>
              <a:rPr lang="en-US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Amanda Young Foundation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1998 to educate Western Australians about this disease.</a:t>
            </a:r>
          </a:p>
        </p:txBody>
      </p:sp>
      <p:pic>
        <p:nvPicPr>
          <p:cNvPr id="5" name="Picture 4" descr="A person riding a horse&#10;&#10;Description automatically generated with medium confidence">
            <a:extLst>
              <a:ext uri="{FF2B5EF4-FFF2-40B4-BE49-F238E27FC236}">
                <a16:creationId xmlns:a16="http://schemas.microsoft.com/office/drawing/2014/main" id="{F0EDEDB3-6EAC-455D-AAF8-B07DD51A9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43777"/>
            <a:ext cx="3744416" cy="29766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2B11465-A7A3-4842-A5A2-08FAF22EF0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9" y="3372355"/>
            <a:ext cx="2745754" cy="35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22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5C9673-450E-4DC2-8B37-5ECFCF14C9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437" y="23873"/>
            <a:ext cx="5361601" cy="685800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4F8435A-0CAA-4C8A-92EA-52FE81D11AD4}"/>
              </a:ext>
            </a:extLst>
          </p:cNvPr>
          <p:cNvSpPr/>
          <p:nvPr/>
        </p:nvSpPr>
        <p:spPr>
          <a:xfrm>
            <a:off x="5076056" y="404664"/>
            <a:ext cx="3673299" cy="3024336"/>
          </a:xfrm>
          <a:prstGeom prst="wedgeRoundRectCallout">
            <a:avLst>
              <a:gd name="adj1" fmla="val -109855"/>
              <a:gd name="adj2" fmla="val 37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5C6D20-CF14-4B18-8C4A-E1EC6125A31F}"/>
              </a:ext>
            </a:extLst>
          </p:cNvPr>
          <p:cNvSpPr txBox="1"/>
          <p:nvPr/>
        </p:nvSpPr>
        <p:spPr>
          <a:xfrm>
            <a:off x="5580557" y="639559"/>
            <a:ext cx="2664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well everyone.</a:t>
            </a:r>
          </a:p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to DETECT and PROTECT.</a:t>
            </a:r>
          </a:p>
        </p:txBody>
      </p:sp>
      <p:pic>
        <p:nvPicPr>
          <p:cNvPr id="7" name="Picture 6" descr="A picture containing text, plant, flower&#10;&#10;Description automatically generated">
            <a:extLst>
              <a:ext uri="{FF2B5EF4-FFF2-40B4-BE49-F238E27FC236}">
                <a16:creationId xmlns:a16="http://schemas.microsoft.com/office/drawing/2014/main" id="{41892EA2-414D-4B1F-ACAD-80F6E86D8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63895"/>
            <a:ext cx="4788024" cy="287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5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01477"/>
            <a:ext cx="8929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itchFamily="34" charset="0"/>
                <a:cs typeface="Arial" pitchFamily="34" charset="0"/>
              </a:rPr>
              <a:t>MENINGOCOCCAL</a:t>
            </a:r>
          </a:p>
        </p:txBody>
      </p:sp>
      <p:pic>
        <p:nvPicPr>
          <p:cNvPr id="3" name="Picture 2" descr="http://www.amandayoungfoundation.org.au/images/amanday-23-1-igh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8873" y="1979643"/>
            <a:ext cx="3623390" cy="28987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5448527"/>
            <a:ext cx="8929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Arial" pitchFamily="34" charset="0"/>
                <a:cs typeface="Arial" pitchFamily="34" charset="0"/>
              </a:rPr>
              <a:t>Let’s take a quiz…….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D13CF6D-F0C3-492F-8C70-42AA128F43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18193"/>
            <a:ext cx="3421614" cy="34216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1" y="939117"/>
            <a:ext cx="69742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QUIZ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A  - raise your right hand</a:t>
            </a:r>
          </a:p>
          <a:p>
            <a:endParaRPr lang="en-US" sz="3600" dirty="0">
              <a:latin typeface="Arial" pitchFamily="34" charset="0"/>
              <a:cs typeface="Arial" pitchFamily="34" charset="0"/>
            </a:endParaRPr>
          </a:p>
          <a:p>
            <a:endParaRPr lang="en-US" sz="3600" dirty="0">
              <a:latin typeface="Arial" pitchFamily="34" charset="0"/>
              <a:cs typeface="Arial" pitchFamily="34" charset="0"/>
            </a:endParaRPr>
          </a:p>
          <a:p>
            <a:endParaRPr lang="en-US" sz="3600" dirty="0">
              <a:latin typeface="Arial" pitchFamily="34" charset="0"/>
              <a:cs typeface="Arial" pitchFamily="34" charset="0"/>
            </a:endParaRP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B -  put your hands on your hips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568" y="4963577"/>
            <a:ext cx="1212842" cy="1649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409687"/>
            <a:ext cx="1207540" cy="1367026"/>
          </a:xfrm>
          <a:prstGeom prst="rect">
            <a:avLst/>
          </a:prstGeom>
        </p:spPr>
      </p:pic>
      <p:pic>
        <p:nvPicPr>
          <p:cNvPr id="6" name="Picture 5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92033495-D7F4-4308-9358-ACE47609C7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31" y="220395"/>
            <a:ext cx="2088232" cy="2872805"/>
          </a:xfrm>
          <a:prstGeom prst="rect">
            <a:avLst/>
          </a:prstGeom>
        </p:spPr>
      </p:pic>
      <p:pic>
        <p:nvPicPr>
          <p:cNvPr id="7" name="Picture 6" descr="A picture containing text, plant, flower&#10;&#10;Description automatically generated">
            <a:extLst>
              <a:ext uri="{FF2B5EF4-FFF2-40B4-BE49-F238E27FC236}">
                <a16:creationId xmlns:a16="http://schemas.microsoft.com/office/drawing/2014/main" id="{E213B4B8-F1CE-49A5-8309-B7E6C85B40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938" y="244958"/>
            <a:ext cx="1829486" cy="10976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858" y="773151"/>
            <a:ext cx="807249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Question 1</a:t>
            </a: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What is bacteria?</a:t>
            </a: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a.  An organism found on all living things</a:t>
            </a:r>
          </a:p>
          <a:p>
            <a:pPr marL="342900" indent="-342900">
              <a:buAutoNum type="alphaLcPeriod" startAt="2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 startAt="2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A chemical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437" y="2260943"/>
            <a:ext cx="824307" cy="933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314227"/>
            <a:ext cx="1074779" cy="14617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A05CCE8-1661-45E9-833E-A2EC79E884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5601" y="332656"/>
            <a:ext cx="1461700" cy="1461700"/>
          </a:xfrm>
          <a:prstGeom prst="rect">
            <a:avLst/>
          </a:prstGeom>
        </p:spPr>
      </p:pic>
      <p:pic>
        <p:nvPicPr>
          <p:cNvPr id="6" name="Picture 5" descr="A picture containing text, plant, flower&#10;&#10;Description automatically generated">
            <a:extLst>
              <a:ext uri="{FF2B5EF4-FFF2-40B4-BE49-F238E27FC236}">
                <a16:creationId xmlns:a16="http://schemas.microsoft.com/office/drawing/2014/main" id="{80062067-A72F-4E3B-B78D-06ADF384E9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099691"/>
            <a:ext cx="2395030" cy="14370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184756"/>
            <a:ext cx="80010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Question 2</a:t>
            </a: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What is Meningococcal?</a:t>
            </a: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a.    A type of bacteria that can cause a  	serious disease</a:t>
            </a: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b.    Something found in water</a:t>
            </a:r>
          </a:p>
          <a:p>
            <a:pPr marL="342900" indent="-342900">
              <a:buAutoNum type="alphaLcPeriod" startAt="2"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297" y="3645024"/>
            <a:ext cx="824307" cy="933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411" y="5157192"/>
            <a:ext cx="1074779" cy="14617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7C8D638-B13D-4FC6-BE4B-57DAC697FE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5601" y="332656"/>
            <a:ext cx="1461700" cy="1461700"/>
          </a:xfrm>
          <a:prstGeom prst="rect">
            <a:avLst/>
          </a:prstGeom>
        </p:spPr>
      </p:pic>
      <p:pic>
        <p:nvPicPr>
          <p:cNvPr id="6" name="Picture 5" descr="A picture containing text, plant, flower&#10;&#10;Description automatically generated">
            <a:extLst>
              <a:ext uri="{FF2B5EF4-FFF2-40B4-BE49-F238E27FC236}">
                <a16:creationId xmlns:a16="http://schemas.microsoft.com/office/drawing/2014/main" id="{65604A47-4CA0-4031-992B-8E4EF1009D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05" y="344997"/>
            <a:ext cx="2395030" cy="14370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24744"/>
            <a:ext cx="72420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Question 3</a:t>
            </a: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What do you think will happen if you get meningococcal disease?</a:t>
            </a: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You will need to rest for 24 hours</a:t>
            </a:r>
          </a:p>
          <a:p>
            <a:pPr marL="342900" indent="-342900">
              <a:buAutoNum type="alphaLcPeriod" startAt="2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 startAt="2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You will feel sicker than you have ever before and will need to go to hospital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38831-C1F2-4E34-B6B4-C671DFD7D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104978"/>
            <a:ext cx="824307" cy="9331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3CDBAC-9ADE-4D0C-BA99-C37B60B51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17" y="4785546"/>
            <a:ext cx="1074779" cy="14617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6A16785-D715-412A-82C8-4FCA7766C0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5601" y="332656"/>
            <a:ext cx="1461700" cy="1461700"/>
          </a:xfrm>
          <a:prstGeom prst="rect">
            <a:avLst/>
          </a:prstGeom>
        </p:spPr>
      </p:pic>
      <p:pic>
        <p:nvPicPr>
          <p:cNvPr id="7" name="Picture 6" descr="A picture containing text, plant, flower&#10;&#10;Description automatically generated">
            <a:extLst>
              <a:ext uri="{FF2B5EF4-FFF2-40B4-BE49-F238E27FC236}">
                <a16:creationId xmlns:a16="http://schemas.microsoft.com/office/drawing/2014/main" id="{421E5BFE-7FDA-46C7-A3B1-23DA03393A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05" y="344997"/>
            <a:ext cx="2019658" cy="12117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071546"/>
            <a:ext cx="752664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Question 4</a:t>
            </a: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What should you do if you think you have meningococcal disease?</a:t>
            </a: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a. Tell a trusted grown up you feel very 	sick and need to see a doctor</a:t>
            </a: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b.  Go to bed and rest</a:t>
            </a:r>
          </a:p>
          <a:p>
            <a:pPr marL="342900" indent="-342900">
              <a:buAutoNum type="alphaLcPeriod" startAt="2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41CCEC-3A10-4F05-A1F1-6BF969A0D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3544427"/>
            <a:ext cx="823031" cy="932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EAA571-7907-4363-869F-B3966A0BC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055604"/>
            <a:ext cx="1074779" cy="14617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1288F49-4F63-4A99-B564-93740F5F36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5601" y="332656"/>
            <a:ext cx="1461700" cy="1461700"/>
          </a:xfrm>
          <a:prstGeom prst="rect">
            <a:avLst/>
          </a:prstGeom>
        </p:spPr>
      </p:pic>
      <p:pic>
        <p:nvPicPr>
          <p:cNvPr id="7" name="Picture 6" descr="A picture containing text, plant, flower&#10;&#10;Description automatically generated">
            <a:extLst>
              <a:ext uri="{FF2B5EF4-FFF2-40B4-BE49-F238E27FC236}">
                <a16:creationId xmlns:a16="http://schemas.microsoft.com/office/drawing/2014/main" id="{B707E6DC-7F9F-47C1-923B-C540AE6A4F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250" y="5082646"/>
            <a:ext cx="2395030" cy="14370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619</Words>
  <Application>Microsoft Office PowerPoint</Application>
  <PresentationFormat>On-screen Show (4:3)</PresentationFormat>
  <Paragraphs>163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Rockwell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Young Education</dc:creator>
  <cp:lastModifiedBy>Deanna Howell</cp:lastModifiedBy>
  <cp:revision>41</cp:revision>
  <dcterms:created xsi:type="dcterms:W3CDTF">2020-10-12T07:50:09Z</dcterms:created>
  <dcterms:modified xsi:type="dcterms:W3CDTF">2021-07-06T13:27:16Z</dcterms:modified>
</cp:coreProperties>
</file>